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859" r:id="rId3"/>
    <p:sldId id="860" r:id="rId4"/>
    <p:sldId id="861" r:id="rId5"/>
    <p:sldId id="862" r:id="rId6"/>
    <p:sldId id="863" r:id="rId7"/>
    <p:sldId id="864" r:id="rId8"/>
    <p:sldId id="865" r:id="rId9"/>
    <p:sldId id="866" r:id="rId10"/>
    <p:sldId id="867" r:id="rId11"/>
    <p:sldId id="868" r:id="rId12"/>
    <p:sldId id="869" r:id="rId13"/>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82" d="100"/>
          <a:sy n="82" d="100"/>
        </p:scale>
        <p:origin x="52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7" Type="http://schemas.openxmlformats.org/officeDocument/2006/relationships/tableStyles" Target="tableStyles.xml"/><Relationship Id="rId16" Type="http://schemas.openxmlformats.org/officeDocument/2006/relationships/viewProps" Target="viewProps.xml"/><Relationship Id="rId15" Type="http://schemas.openxmlformats.org/officeDocument/2006/relationships/presProps" Target="presProps.xml"/><Relationship Id="rId14" Type="http://schemas.openxmlformats.org/officeDocument/2006/relationships/notesMaster" Target="notesMasters/notesMaster1.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a:solidFill>
                  <a:srgbClr val="000000"/>
                </a:solidFill>
                <a:latin typeface="+mj-lt"/>
                <a:ea typeface="微软雅黑" panose="020B0503020204020204" pitchFamily="34" charset="-122"/>
                <a:cs typeface="微软雅黑" panose="020B0503020204020204" pitchFamily="34" charset="-122"/>
              </a:rPr>
              <a:t>6</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60854" y="381092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标题归纳题。通读全文可知，本文主要讲述了饥饿感的产生、消失及其对人体的影响。因此</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dirty="0">
                <a:solidFill>
                  <a:srgbClr val="FF0000"/>
                </a:solidFill>
                <a:latin typeface="+mn-ea"/>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饥饿感是如何产生与消退的</a:t>
            </a:r>
            <a:r>
              <a:rPr lang="en-US" altLang="zh-CN" b="1" dirty="0">
                <a:solidFill>
                  <a:srgbClr val="FF0000"/>
                </a:solidFill>
                <a:latin typeface="+mn-ea"/>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最适合作文章标题。故选</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608034"/>
            <a:ext cx="11485848" cy="2306955"/>
          </a:xfrm>
        </p:spPr>
        <p:txBody>
          <a:bodyPr/>
          <a:lstStyle/>
          <a:p>
            <a:pPr hangingPunct="0">
              <a:spcAft>
                <a:spcPts val="0"/>
              </a:spcAft>
              <a:tabLst>
                <a:tab pos="4668520"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best title for the text?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Why More Sugar Is Stored</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How Hunger Feelings Come and Go</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When Glucose Is Changed into Energy</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42806" y="1734722"/>
            <a:ext cx="3088221" cy="453235"/>
          </a:xfrm>
          <a:prstGeom prst="rect">
            <a:avLst/>
          </a:prstGeom>
        </p:spPr>
      </p:pic>
      <p:sp>
        <p:nvSpPr>
          <p:cNvPr id="4" name="文本框 3"/>
          <p:cNvSpPr txBox="1"/>
          <p:nvPr/>
        </p:nvSpPr>
        <p:spPr>
          <a:xfrm>
            <a:off x="859471" y="1746570"/>
            <a:ext cx="389850" cy="461665"/>
          </a:xfrm>
          <a:prstGeom prst="rect">
            <a:avLst/>
          </a:prstGeom>
          <a:noFill/>
        </p:spPr>
        <p:txBody>
          <a:bodyPr wrap="none" rtlCol="0">
            <a:spAutoFit/>
          </a:bodyPr>
          <a:lstStyle/>
          <a:p>
            <a:pPr algn="ctr"/>
            <a:r>
              <a:rPr lang="en-US" altLang="zh-CN" sz="2400" dirty="0" smtClean="0"/>
              <a:t>B</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1"/>
          <p:cNvSpPr>
            <a:spLocks noGrp="1"/>
          </p:cNvSpPr>
          <p:nvPr>
            <p:ph idx="1"/>
          </p:nvPr>
        </p:nvSpPr>
        <p:spPr>
          <a:xfrm>
            <a:off x="360854" y="3281882"/>
            <a:ext cx="11485848" cy="576248"/>
          </a:xfrm>
          <a:solidFill>
            <a:srgbClr val="E8F6FD"/>
          </a:solidFill>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如果</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情况更糟</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对身体非常重要的蛋白质也开始分解</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我们就有危险了。</a:t>
            </a:r>
            <a:endParaRPr lang="zh-CN" altLang="en-US" dirty="0"/>
          </a:p>
        </p:txBody>
      </p:sp>
      <p:sp>
        <p:nvSpPr>
          <p:cNvPr id="8" name="内容占位符 1"/>
          <p:cNvSpPr txBox="1"/>
          <p:nvPr/>
        </p:nvSpPr>
        <p:spPr bwMode="auto">
          <a:xfrm>
            <a:off x="360854" y="3860864"/>
            <a:ext cx="11485848" cy="576248"/>
          </a:xfrm>
          <a:prstGeom prst="rect">
            <a:avLst/>
          </a:prstGeom>
          <a:solidFill>
            <a:srgbClr val="E8F6FD"/>
          </a:solid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latin typeface="Times New Roman" panose="02020603050405020304" pitchFamily="18" charset="0"/>
                <a:ea typeface="宋体" panose="02010600030101010101" pitchFamily="2" charset="-122"/>
              </a:rPr>
              <a:t>which is very important to the body</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是定语从句，修饰先行词</a:t>
            </a:r>
            <a:r>
              <a:rPr lang="en-US" altLang="zh-CN" b="1" dirty="0">
                <a:latin typeface="Times New Roman" panose="02020603050405020304" pitchFamily="18" charset="0"/>
                <a:ea typeface="宋体" panose="02010600030101010101" pitchFamily="2" charset="-122"/>
              </a:rPr>
              <a:t>protein</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58630" y="1876747"/>
            <a:ext cx="11485848" cy="1476375"/>
          </a:xfrm>
          <a:prstGeom prst="rect">
            <a:avLst/>
          </a:prstGeom>
          <a:solidFill>
            <a:srgbClr val="E8F6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endParaRPr lang="en-US" altLang="zh-CN" sz="1200" b="1" dirty="0" smtClean="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latin typeface="Times New Roman" panose="02020603050405020304" pitchFamily="18" charset="0"/>
                <a:ea typeface="宋体" panose="02010600030101010101" pitchFamily="2" charset="-122"/>
              </a:rPr>
              <a:t>If </a:t>
            </a:r>
            <a:r>
              <a:rPr lang="en-US" altLang="zh-CN" b="1" dirty="0" err="1">
                <a:latin typeface="Times New Roman" panose="02020603050405020304" pitchFamily="18" charset="0"/>
                <a:ea typeface="宋体" panose="02010600030101010101" pitchFamily="2" charset="-122"/>
              </a:rPr>
              <a:t>worse, the</a:t>
            </a:r>
            <a:r>
              <a:rPr lang="en-US" altLang="zh-CN" b="1" dirty="0">
                <a:latin typeface="Times New Roman" panose="02020603050405020304" pitchFamily="18" charset="0"/>
                <a:ea typeface="宋体" panose="02010600030101010101" pitchFamily="2" charset="-122"/>
              </a:rPr>
              <a:t> protein which is very important to the body also starts to break down and we are in danger</a:t>
            </a:r>
            <a:r>
              <a:rPr lang="en-US" altLang="zh-CN" b="1" dirty="0">
                <a:latin typeface="宋体" panose="02010600030101010101" pitchFamily="2" charset="-122"/>
                <a:cs typeface="Times New Roman" panose="02020603050405020304" pitchFamily="18" charset="0"/>
              </a:rPr>
              <a:t>.</a:t>
            </a:r>
            <a:r>
              <a:rPr lang="en-US" altLang="zh-CN" b="1" dirty="0">
                <a:latin typeface="Times New Roman" panose="02020603050405020304" pitchFamily="18" charset="0"/>
                <a:ea typeface="宋体" panose="02010600030101010101" pitchFamily="2" charset="-122"/>
              </a:rPr>
              <a:t> </a:t>
            </a:r>
            <a:endParaRPr lang="zh-CN" altLang="zh-CN" sz="900" dirty="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1"/>
          <a:stretch>
            <a:fillRect/>
          </a:stretch>
        </p:blipFill>
        <p:spPr>
          <a:xfrm>
            <a:off x="358630" y="1784664"/>
            <a:ext cx="1897946" cy="430129"/>
          </a:xfrm>
          <a:prstGeom prst="rect">
            <a:avLst/>
          </a:prstGeom>
        </p:spPr>
      </p:pic>
      <p:pic>
        <p:nvPicPr>
          <p:cNvPr id="5" name="译文.eps" descr="id:2147486824;FounderCES"/>
          <p:cNvPicPr/>
          <p:nvPr/>
        </p:nvPicPr>
        <p:blipFill>
          <a:blip r:embed="rId2"/>
          <a:stretch>
            <a:fillRect/>
          </a:stretch>
        </p:blipFill>
        <p:spPr>
          <a:xfrm>
            <a:off x="375423" y="3464369"/>
            <a:ext cx="932180" cy="287655"/>
          </a:xfrm>
          <a:prstGeom prst="rect">
            <a:avLst/>
          </a:prstGeom>
        </p:spPr>
      </p:pic>
      <p:pic>
        <p:nvPicPr>
          <p:cNvPr id="6" name="分析.eps" descr="id:2147486831;FounderCES"/>
          <p:cNvPicPr/>
          <p:nvPr/>
        </p:nvPicPr>
        <p:blipFill>
          <a:blip r:embed="rId3"/>
          <a:stretch>
            <a:fillRect/>
          </a:stretch>
        </p:blipFill>
        <p:spPr>
          <a:xfrm>
            <a:off x="375423" y="4045349"/>
            <a:ext cx="932180" cy="287655"/>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814954"/>
            <a:ext cx="11485848" cy="1754326"/>
          </a:xfrm>
        </p:spPr>
        <p:txBody>
          <a:bodyPr/>
          <a:lstStyle/>
          <a:p>
            <a:pPr hangingPunct="0">
              <a:spcAft>
                <a:spcPts val="0"/>
              </a:spcAft>
            </a:pPr>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主要讲述了饥饿感的产生、消失及其对人体的影响</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通过科学的解释说明了饥饿感与血糖水平的关系</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并强调了即使长时间感觉不到饿</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也应适时进食。</a:t>
            </a:r>
            <a:endParaRPr lang="zh-CN" altLang="zh-CN" sz="900" dirty="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语篇导航-DA.eps" descr="id:2147486385;FounderCES"/>
          <p:cNvPicPr/>
          <p:nvPr/>
        </p:nvPicPr>
        <p:blipFill>
          <a:blip r:embed="rId1"/>
          <a:stretch>
            <a:fillRect/>
          </a:stretch>
        </p:blipFill>
        <p:spPr>
          <a:xfrm>
            <a:off x="577736" y="2888877"/>
            <a:ext cx="1917070" cy="468115"/>
          </a:xfrm>
          <a:prstGeom prst="rect">
            <a:avLst/>
          </a:prstGeom>
        </p:spPr>
      </p:pic>
      <p:pic>
        <p:nvPicPr>
          <p:cNvPr id="4" name="图片 3"/>
          <p:cNvPicPr>
            <a:picLocks noChangeAspect="1"/>
          </p:cNvPicPr>
          <p:nvPr/>
        </p:nvPicPr>
        <p:blipFill>
          <a:blip r:embed="rId2"/>
          <a:stretch>
            <a:fillRect/>
          </a:stretch>
        </p:blipFill>
        <p:spPr>
          <a:xfrm>
            <a:off x="740099" y="1267988"/>
            <a:ext cx="10710215" cy="1440932"/>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64925"/>
            <a:ext cx="11485848" cy="4523105"/>
          </a:xfrm>
        </p:spPr>
        <p:txBody>
          <a:bodyPr/>
          <a:lstStyle/>
          <a:p>
            <a:pPr indent="609600"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our daily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lives,we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often experience something strange. When we’re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busy,we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might fight against hunger when it’s time to eat. But if we’ve been hungry for a long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 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feeling of hunger goes away even though we haven’t eaten anything. Why?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are people hungry? According to scientific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research,the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food we eat is changed into glucose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葡萄糖</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energy. Our bodies are like smart machines that can feel how much glucose there is in the blood. When the glucose level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drops, 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person starts to feel hungry. It’s important to note that hunger is not caused by the amount of food left in the stomach but by the changes in glucose levels.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09339"/>
            <a:ext cx="11485848" cy="5077460"/>
          </a:xfrm>
        </p:spPr>
        <p:txBody>
          <a:bodyPr/>
          <a:lstStyle/>
          <a:p>
            <a:pPr indent="609600"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③</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we have been hungry for a long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time,why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aren’t we hungry? 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fact, 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human body stores extra sugar. When we can’t eat for some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reasons, our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body will cleverly change the stored sugar into energy. When it arrives at a certain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stage, our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body will give us a message: glucose is enough. So we don’t feel hungry anymore.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④</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it OK not to eat when you’ve been hungry for a long time? No. It is harmful to the human body. When the stored energy is used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body breaks down fat to provide itself with energy. During this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process,the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person will feel dizzy. If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worse,the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protein which is very important to the body also starts to break down and we are in danger. If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worst,we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may lose our lives.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78730"/>
            <a:ext cx="11485848" cy="1753235"/>
          </a:xfrm>
        </p:spPr>
        <p:txBody>
          <a:bodyPr/>
          <a:lstStyle/>
          <a:p>
            <a:pPr indent="609600"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⑤</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short,hunger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feelings should be cared. For busy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people,always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take some candies with you. If you have been hungry for too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long,you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mustn’t give up eating! Start with a piece of candy or some soup.</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35099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细节理解题。根据第二段中的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“According to scientific research,the food we eat is changed into glucose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葡萄糖</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for energy</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Our bodies are like smart machines that can feel how much glucose there is in the blood</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When the glucose level drops,a person starts to feel hungry</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可知，饥饿感是由于血糖水平下降引起的。故选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148111"/>
            <a:ext cx="11485848" cy="2306955"/>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people feel hungry from the scientific research?</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Because people are too busy.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Because the glucose level drops.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Because there is less food in the stomach.</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59471" y="1286647"/>
            <a:ext cx="389850" cy="461665"/>
          </a:xfrm>
          <a:prstGeom prst="rect">
            <a:avLst/>
          </a:prstGeom>
          <a:noFill/>
        </p:spPr>
        <p:txBody>
          <a:bodyPr wrap="none" rtlCol="0">
            <a:spAutoFit/>
          </a:bodyPr>
          <a:lstStyle/>
          <a:p>
            <a:pPr algn="ctr"/>
            <a:r>
              <a:rPr lang="en-US" altLang="zh-CN" sz="2400" dirty="0" smtClean="0"/>
              <a:t>B</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47294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细节理解题。根据第三段中的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“When we can’t eat for some reasons,our body will cleverly change the stored sugar into energy</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可知，当我们无法进食时，身体会将储存的糖转化为能量。故选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270060"/>
            <a:ext cx="11485848" cy="2306955"/>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our body do when we can’t eat for some reasons?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It starts to store more sugar.</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It breaks down protein immediately.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It changes stored sugar into energy.</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50654" y="1408596"/>
            <a:ext cx="407484" cy="461665"/>
          </a:xfrm>
          <a:prstGeom prst="rect">
            <a:avLst/>
          </a:prstGeom>
          <a:noFill/>
        </p:spPr>
        <p:txBody>
          <a:bodyPr wrap="none" rtlCol="0">
            <a:spAutoFit/>
          </a:bodyPr>
          <a:lstStyle/>
          <a:p>
            <a:pPr algn="ctr"/>
            <a:r>
              <a:rPr lang="en-US" altLang="zh-CN" sz="2400" dirty="0" smtClean="0"/>
              <a:t>C</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61696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细节理解题。根据第四段中的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“When the stored energy is used up,the body breaks down fat to provide itself with energy</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可知，当储存的能量耗尽时，身体会分解脂肪来提供能量。故选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414076"/>
            <a:ext cx="11485848" cy="2306955"/>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 happen when the stored energy is used up?</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body will put on weight.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 body will produce more glucose.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body will break down fat for energy.</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50654" y="1552612"/>
            <a:ext cx="407484" cy="461665"/>
          </a:xfrm>
          <a:prstGeom prst="rect">
            <a:avLst/>
          </a:prstGeom>
          <a:noFill/>
        </p:spPr>
        <p:txBody>
          <a:bodyPr wrap="none" rtlCol="0">
            <a:spAutoFit/>
          </a:bodyPr>
          <a:lstStyle/>
          <a:p>
            <a:pPr algn="ctr"/>
            <a:r>
              <a:rPr lang="en-US" altLang="zh-CN" sz="2400" dirty="0" smtClean="0"/>
              <a:t>C</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1"/>
          <p:cNvSpPr txBox="1"/>
          <p:nvPr/>
        </p:nvSpPr>
        <p:spPr bwMode="auto">
          <a:xfrm>
            <a:off x="360854" y="361696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文章结构题。通读全文可知，第一段提出问题，第二至四段解释饥饿感的产生和消失的原因并说明长时间不进食时身体的反应，第五段强调即使感觉不到饿也应进食。故选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322184"/>
            <a:ext cx="11485848" cy="1753235"/>
          </a:xfrm>
        </p:spPr>
        <p:txBody>
          <a:bodyPr/>
          <a:lstStyle/>
          <a:p>
            <a:pPr hangingPunct="0">
              <a:spcAft>
                <a:spcPts val="0"/>
              </a:spcAft>
              <a:tabLst>
                <a:tab pos="4049395" algn="l"/>
                <a:tab pos="4848225" algn="l"/>
                <a:tab pos="519747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structure of the text?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11320" algn="l"/>
                <a:tab pos="7808595" algn="l"/>
                <a:tab pos="9631045" algn="l"/>
              </a:tabLs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11320" algn="l"/>
                <a:tab pos="7808595" algn="l"/>
                <a:tab pos="963104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C.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x31a.jpg" descr="id:2147506633;FounderCES"/>
          <p:cNvPicPr/>
          <p:nvPr/>
        </p:nvPicPr>
        <p:blipFill>
          <a:blip r:embed="rId1"/>
          <a:stretch>
            <a:fillRect/>
          </a:stretch>
        </p:blipFill>
        <p:spPr>
          <a:xfrm>
            <a:off x="910630" y="2061743"/>
            <a:ext cx="1008112" cy="1499407"/>
          </a:xfrm>
          <a:prstGeom prst="rect">
            <a:avLst/>
          </a:prstGeom>
        </p:spPr>
      </p:pic>
      <p:pic>
        <p:nvPicPr>
          <p:cNvPr id="4" name="cx31b.jpg" descr="id:2147506640;FounderCES"/>
          <p:cNvPicPr/>
          <p:nvPr/>
        </p:nvPicPr>
        <p:blipFill>
          <a:blip r:embed="rId2"/>
          <a:stretch>
            <a:fillRect/>
          </a:stretch>
        </p:blipFill>
        <p:spPr>
          <a:xfrm>
            <a:off x="5015085" y="2083085"/>
            <a:ext cx="1383283" cy="1499407"/>
          </a:xfrm>
          <a:prstGeom prst="rect">
            <a:avLst/>
          </a:prstGeom>
        </p:spPr>
      </p:pic>
      <p:pic>
        <p:nvPicPr>
          <p:cNvPr id="5" name="cx31c.jpg" descr="id:2147506647;FounderCES"/>
          <p:cNvPicPr/>
          <p:nvPr/>
        </p:nvPicPr>
        <p:blipFill>
          <a:blip r:embed="rId3"/>
          <a:stretch>
            <a:fillRect/>
          </a:stretch>
        </p:blipFill>
        <p:spPr>
          <a:xfrm>
            <a:off x="8615486" y="2083084"/>
            <a:ext cx="1045119" cy="1499408"/>
          </a:xfrm>
          <a:prstGeom prst="rect">
            <a:avLst/>
          </a:prstGeom>
        </p:spPr>
      </p:pic>
      <p:pic>
        <p:nvPicPr>
          <p:cNvPr id="6" name="图片 5"/>
          <p:cNvPicPr>
            <a:picLocks noChangeAspect="1"/>
          </p:cNvPicPr>
          <p:nvPr/>
        </p:nvPicPr>
        <p:blipFill>
          <a:blip r:embed="rId4"/>
          <a:stretch>
            <a:fillRect/>
          </a:stretch>
        </p:blipFill>
        <p:spPr>
          <a:xfrm>
            <a:off x="1919927" y="1443734"/>
            <a:ext cx="3599222" cy="422131"/>
          </a:xfrm>
          <a:prstGeom prst="rect">
            <a:avLst/>
          </a:prstGeom>
        </p:spPr>
      </p:pic>
      <p:sp>
        <p:nvSpPr>
          <p:cNvPr id="7" name="文本框 6"/>
          <p:cNvSpPr txBox="1"/>
          <p:nvPr/>
        </p:nvSpPr>
        <p:spPr>
          <a:xfrm>
            <a:off x="850654" y="1460720"/>
            <a:ext cx="407484" cy="461665"/>
          </a:xfrm>
          <a:prstGeom prst="rect">
            <a:avLst/>
          </a:prstGeom>
          <a:noFill/>
        </p:spPr>
        <p:txBody>
          <a:bodyPr wrap="none" rtlCol="0">
            <a:spAutoFit/>
          </a:bodyPr>
          <a:lstStyle/>
          <a:p>
            <a:pPr algn="ctr"/>
            <a:r>
              <a:rPr lang="en-US" altLang="zh-CN" sz="2400" dirty="0" smtClean="0"/>
              <a:t>A</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3324</Words>
  <Application>WPS 演示</Application>
  <PresentationFormat>自定义</PresentationFormat>
  <Paragraphs>64</Paragraphs>
  <Slides>11</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11</vt:i4>
      </vt:variant>
    </vt:vector>
  </HeadingPairs>
  <TitlesOfParts>
    <vt:vector size="21"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單行道</cp:lastModifiedBy>
  <cp:revision>467</cp:revision>
  <dcterms:created xsi:type="dcterms:W3CDTF">2020-11-06T05:24:00Z</dcterms:created>
  <dcterms:modified xsi:type="dcterms:W3CDTF">2025-09-18T03:56:34Z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